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5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0"/>
            <a:ext cx="5394958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629158"/>
            <a:ext cx="1067937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852929"/>
            <a:ext cx="10358120" cy="3510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ds.ca.gov/rc/vendor-provider/vendorization-process/vendor-rat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ginfo.legislature.ca.gov/faces/codes_displaySection.xhtml?sectionNum=4691.10.&amp;lawCode=WIC" TargetMode="External"/><Relationship Id="rId2" Type="http://schemas.openxmlformats.org/officeDocument/2006/relationships/hyperlink" Target="https://govt.westlaw.com/calregs/Document/I89EB2DE0D60711DE88AEDDE29ED1DC0A?viewType=FullText&amp;originationContext=documenttoc&amp;transitionType=CategoryPageItem&amp;contextData=(sc.Default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ginfo.legislature.ca.gov/faces/codes_displaySection.xhtml?lawCode=WIC&amp;sectionNum=4629.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iles.medi-cal.ca.gov/Rates/RatesHome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medi-cal.ca.gov/Rates/RatesHome.aspx" TargetMode="External"/><Relationship Id="rId2" Type="http://schemas.openxmlformats.org/officeDocument/2006/relationships/hyperlink" Target="https://www.dds.ca.gov/rc/vendor-provider/vendorization-process/vendor-rat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s.findlaw.com/ca/welfare-and-institutions-code/wic-sect-4860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6150" y="2327528"/>
            <a:ext cx="44405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2545">
              <a:lnSpc>
                <a:spcPct val="100000"/>
              </a:lnSpc>
              <a:spcBef>
                <a:spcPts val="100"/>
              </a:spcBef>
            </a:pPr>
            <a:r>
              <a:rPr sz="5400" spc="-5" dirty="0"/>
              <a:t>Rates and</a:t>
            </a:r>
            <a:r>
              <a:rPr sz="5400" spc="-100" dirty="0"/>
              <a:t> </a:t>
            </a:r>
            <a:r>
              <a:rPr sz="5400" dirty="0"/>
              <a:t>Self  </a:t>
            </a:r>
            <a:r>
              <a:rPr sz="5400" spc="-5" dirty="0"/>
              <a:t>Determina</a:t>
            </a:r>
            <a:r>
              <a:rPr sz="5400" spc="-20" dirty="0"/>
              <a:t>t</a:t>
            </a:r>
            <a:r>
              <a:rPr sz="5400" spc="-5" dirty="0"/>
              <a:t>ion</a:t>
            </a:r>
            <a:endParaRPr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045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Rate</a:t>
            </a:r>
            <a:r>
              <a:rPr spc="-85" dirty="0"/>
              <a:t> </a:t>
            </a:r>
            <a:r>
              <a:rPr spc="-5" dirty="0"/>
              <a:t>Determination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3510" y="1596009"/>
            <a:ext cx="7963534" cy="3806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Rates are developed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based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on three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categories: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100">
              <a:latin typeface="Trebuchet MS"/>
              <a:cs typeface="Trebuchet MS"/>
            </a:endParaRPr>
          </a:p>
          <a:p>
            <a:pPr marL="469265" marR="795655" indent="-457200">
              <a:lnSpc>
                <a:spcPct val="100000"/>
              </a:lnSpc>
              <a:spcBef>
                <a:spcPts val="1714"/>
              </a:spcBef>
              <a:buClr>
                <a:srgbClr val="90C225"/>
              </a:buClr>
              <a:buSzPct val="80555"/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Rates determined by the Department of Developmental Services,  commonly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referred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to State-set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rates.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90C225"/>
              </a:buClr>
              <a:buFont typeface="Trebuchet MS"/>
              <a:buAutoNum type="arabicPeriod"/>
            </a:pPr>
            <a:endParaRPr sz="2100">
              <a:latin typeface="Trebuchet MS"/>
              <a:cs typeface="Trebuchet MS"/>
            </a:endParaRPr>
          </a:p>
          <a:p>
            <a:pPr marL="469265" marR="383540" indent="-457200">
              <a:lnSpc>
                <a:spcPct val="100000"/>
              </a:lnSpc>
              <a:spcBef>
                <a:spcPts val="1730"/>
              </a:spcBef>
              <a:buClr>
                <a:srgbClr val="90C225"/>
              </a:buClr>
              <a:buSzPct val="80555"/>
              <a:buFont typeface="Trebuchet MS"/>
              <a:buAutoNum type="arabicPeriod"/>
              <a:tabLst>
                <a:tab pos="537845" algn="l"/>
                <a:tab pos="538480" algn="l"/>
              </a:tabLst>
            </a:pPr>
            <a:r>
              <a:rPr dirty="0"/>
              <a:t>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Negotiated Rates are determined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through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review of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actual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operational costs that are submitted and developed directly with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the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regional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center.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90C225"/>
              </a:buClr>
              <a:buFont typeface="Trebuchet MS"/>
              <a:buAutoNum type="arabicPeriod"/>
            </a:pPr>
            <a:endParaRPr sz="2100">
              <a:latin typeface="Trebuchet MS"/>
              <a:cs typeface="Trebuchet MS"/>
            </a:endParaRPr>
          </a:p>
          <a:p>
            <a:pPr marL="469265" marR="5080" indent="-457200">
              <a:lnSpc>
                <a:spcPct val="100000"/>
              </a:lnSpc>
              <a:spcBef>
                <a:spcPts val="1725"/>
              </a:spcBef>
              <a:buClr>
                <a:srgbClr val="90C225"/>
              </a:buClr>
              <a:buSzPct val="80555"/>
              <a:buAutoNum type="arabicPeriod"/>
              <a:tabLst>
                <a:tab pos="469265" algn="l"/>
                <a:tab pos="469900" algn="l"/>
              </a:tabLst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Schedule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of Maximum Allowances- rates that are established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by Medi-Cal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for services that could or would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provided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through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managed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care.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2857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DDS </a:t>
            </a:r>
            <a:r>
              <a:rPr dirty="0"/>
              <a:t>Set</a:t>
            </a:r>
            <a:r>
              <a:rPr spc="-55" dirty="0"/>
              <a:t> </a:t>
            </a:r>
            <a:r>
              <a:rPr spc="-5" dirty="0"/>
              <a:t>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9331" y="1661709"/>
            <a:ext cx="8371205" cy="4112664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54965" algn="l"/>
              </a:tabLst>
            </a:pPr>
            <a:r>
              <a:rPr sz="1450" spc="24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Rates are established directly with DDS once vendored by the regional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center.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Services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include: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65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Alternative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Residential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Model</a:t>
            </a:r>
            <a:r>
              <a:rPr sz="1800" spc="-2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(ARM)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ts val="1945"/>
              </a:lnSpc>
              <a:spcBef>
                <a:spcPts val="575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Day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Programs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(Activity 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Center,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Adult Development 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Center,</a:t>
            </a:r>
            <a:r>
              <a:rPr sz="1800" spc="-3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Behavior</a:t>
            </a:r>
            <a:endParaRPr sz="1800" dirty="0">
              <a:latin typeface="Trebuchet MS"/>
              <a:cs typeface="Trebuchet MS"/>
            </a:endParaRPr>
          </a:p>
          <a:p>
            <a:pPr marL="756285">
              <a:lnSpc>
                <a:spcPts val="1945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Management)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65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Work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Activity</a:t>
            </a:r>
            <a:r>
              <a:rPr sz="1800" spc="-3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Programs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65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Infant Development</a:t>
            </a:r>
            <a:r>
              <a:rPr sz="1800" spc="-2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Programs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In-Home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Respite</a:t>
            </a:r>
            <a:r>
              <a:rPr sz="1800" spc="-3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Services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70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Independent</a:t>
            </a:r>
            <a:r>
              <a:rPr sz="1800" spc="-3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Living</a:t>
            </a:r>
            <a:endParaRPr sz="1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60"/>
              </a:spcBef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Social</a:t>
            </a:r>
            <a:r>
              <a:rPr sz="1800" spc="-3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Recreational</a:t>
            </a:r>
            <a:endParaRPr lang="en-US" spc="-15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60"/>
              </a:spcBef>
            </a:pPr>
            <a:endParaRPr lang="en-US" sz="1800" spc="-15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60"/>
              </a:spcBef>
            </a:pPr>
            <a:endParaRPr lang="en-US" sz="1800" spc="-15" dirty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310" y="6253991"/>
            <a:ext cx="6711290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/>
              <a:t>Source:  </a:t>
            </a:r>
            <a:r>
              <a:rPr lang="en-US" sz="1400" dirty="0">
                <a:hlinkClick r:id="rId2"/>
              </a:rPr>
              <a:t>https://www.dds.ca.gov/rc/vendor-provider/vendorization-process/vendor-rates/</a:t>
            </a:r>
            <a:endParaRPr lang="en-US" sz="1400" dirty="0"/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353885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Negotiated</a:t>
            </a:r>
            <a:r>
              <a:rPr spc="-70" dirty="0"/>
              <a:t> </a:t>
            </a:r>
            <a:r>
              <a:rPr spc="-5" dirty="0"/>
              <a:t>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203198"/>
            <a:ext cx="8768690" cy="6993581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354965" algn="l"/>
              </a:tabLst>
            </a:pP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Rates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are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negotiated directly with the regional</a:t>
            </a:r>
            <a:r>
              <a:rPr sz="2400" spc="-5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  <a:r>
              <a:rPr sz="2400" spc="-4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center.</a:t>
            </a:r>
            <a:endParaRPr sz="2400" dirty="0">
              <a:latin typeface="Calibri" panose="020F0502020204030204" pitchFamily="34" charset="0"/>
              <a:cs typeface="Trebuchet MS"/>
            </a:endParaRPr>
          </a:p>
          <a:p>
            <a:pPr marL="812800" lvl="1" indent="-342900">
              <a:spcBef>
                <a:spcPts val="715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Must be in accordance with </a:t>
            </a:r>
            <a:r>
              <a:rPr sz="24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alibri" panose="020F0502020204030204" pitchFamily="34" charset="0"/>
                <a:cs typeface="Trebuchet MS"/>
                <a:hlinkClick r:id="rId2"/>
              </a:rPr>
              <a:t>§</a:t>
            </a:r>
            <a:r>
              <a:rPr sz="2400" u="heavy" spc="-5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alibri" panose="020F0502020204030204" pitchFamily="34" charset="0"/>
                <a:cs typeface="Trebuchet MS"/>
                <a:hlinkClick r:id="rId2"/>
              </a:rPr>
              <a:t> </a:t>
            </a:r>
            <a:r>
              <a:rPr sz="24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alibri" panose="020F0502020204030204" pitchFamily="34" charset="0"/>
                <a:cs typeface="Trebuchet MS"/>
                <a:hlinkClick r:id="rId2"/>
              </a:rPr>
              <a:t>57300</a:t>
            </a:r>
            <a:endParaRPr sz="2400" dirty="0">
              <a:latin typeface="Calibri" panose="020F0502020204030204" pitchFamily="34" charset="0"/>
              <a:cs typeface="Trebuchet MS"/>
            </a:endParaRPr>
          </a:p>
          <a:p>
            <a:pPr marL="812800" lvl="1" indent="-342900">
              <a:spcBef>
                <a:spcPts val="81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2400" spc="-2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Vendors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must provide costs associated with providing the services.</a:t>
            </a:r>
            <a:endParaRPr sz="2400" dirty="0">
              <a:latin typeface="Calibri" panose="020F0502020204030204" pitchFamily="34" charset="0"/>
              <a:cs typeface="Trebuchet MS"/>
            </a:endParaRPr>
          </a:p>
          <a:p>
            <a:pPr marL="1270000" lvl="1" indent="-342900">
              <a:lnSpc>
                <a:spcPts val="1710"/>
              </a:lnSpc>
              <a:spcBef>
                <a:spcPts val="82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Direct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Service Costs (</a:t>
            </a:r>
            <a:r>
              <a:rPr sz="2400" u="sng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alibri" panose="020F0502020204030204" pitchFamily="34" charset="0"/>
                <a:cs typeface="Trebuchet MS"/>
                <a:hlinkClick r:id="rId3"/>
              </a:rPr>
              <a:t>4691.10</a:t>
            </a:r>
            <a:r>
              <a:rPr sz="2400" spc="-5" dirty="0">
                <a:solidFill>
                  <a:srgbClr val="99C93B"/>
                </a:solidFill>
                <a:latin typeface="Calibri" panose="020F0502020204030204" pitchFamily="34" charset="0"/>
                <a:cs typeface="Trebuchet MS"/>
                <a:hlinkClick r:id="rId3"/>
              </a:rPr>
              <a:t> </a:t>
            </a:r>
            <a:r>
              <a:rPr sz="24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 panose="020F0502020204030204" pitchFamily="34" charset="0"/>
                <a:cs typeface="Trebuchet MS"/>
              </a:rPr>
              <a:t>)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These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may include wages for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staff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who spend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75% or</a:t>
            </a:r>
            <a:r>
              <a:rPr sz="2400" spc="-7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more</a:t>
            </a:r>
            <a:endParaRPr sz="2400" dirty="0">
              <a:latin typeface="Calibri" panose="020F0502020204030204" pitchFamily="34" charset="0"/>
              <a:cs typeface="Trebuchet MS"/>
            </a:endParaRPr>
          </a:p>
          <a:p>
            <a:pPr marL="756285">
              <a:lnSpc>
                <a:spcPts val="1710"/>
              </a:lnSpc>
            </a:pP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	    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time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providing direct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services, payroll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costs, applicable taxes,</a:t>
            </a:r>
            <a:endParaRPr lang="en-US" sz="2400" spc="-5" dirty="0">
              <a:solidFill>
                <a:srgbClr val="404040"/>
              </a:solidFill>
              <a:latin typeface="Calibri" panose="020F0502020204030204" pitchFamily="34" charset="0"/>
              <a:cs typeface="Trebuchet MS"/>
            </a:endParaRPr>
          </a:p>
          <a:p>
            <a:pPr marL="756285">
              <a:lnSpc>
                <a:spcPts val="1710"/>
              </a:lnSpc>
            </a:pP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  <a:r>
              <a:rPr lang="en-US"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     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insurances, and</a:t>
            </a:r>
            <a:r>
              <a:rPr sz="2400" spc="-9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benefits.</a:t>
            </a:r>
            <a:endParaRPr lang="en-US" sz="2400" spc="-5" dirty="0">
              <a:solidFill>
                <a:srgbClr val="404040"/>
              </a:solidFill>
              <a:latin typeface="Calibri" panose="020F0502020204030204" pitchFamily="34" charset="0"/>
              <a:cs typeface="Trebuchet MS"/>
            </a:endParaRPr>
          </a:p>
          <a:p>
            <a:pPr marL="756285">
              <a:lnSpc>
                <a:spcPts val="1710"/>
              </a:lnSpc>
            </a:pPr>
            <a:endParaRPr lang="en-US" sz="2400" dirty="0">
              <a:latin typeface="Calibri" panose="020F0502020204030204" pitchFamily="34" charset="0"/>
              <a:cs typeface="Trebuchet MS"/>
            </a:endParaRPr>
          </a:p>
          <a:p>
            <a:pPr marL="1099185" indent="-342900">
              <a:lnSpc>
                <a:spcPts val="1710"/>
              </a:lnSpc>
              <a:buFont typeface="Arial" panose="020B0604020202020204" pitchFamily="34" charset="0"/>
              <a:buChar char="•"/>
            </a:pPr>
            <a:r>
              <a:rPr lang="en-US"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Administrative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Costs(</a:t>
            </a:r>
            <a:r>
              <a:rPr sz="2400" u="sng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Calibri" panose="020F0502020204030204" pitchFamily="34" charset="0"/>
                <a:cs typeface="Trebuchet MS"/>
                <a:hlinkClick r:id="rId4"/>
              </a:rPr>
              <a:t>4629.7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)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These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may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include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salaries for</a:t>
            </a:r>
            <a:endParaRPr lang="en-US" sz="2400" dirty="0">
              <a:solidFill>
                <a:srgbClr val="404040"/>
              </a:solidFill>
              <a:latin typeface="Calibri" panose="020F0502020204030204" pitchFamily="34" charset="0"/>
              <a:cs typeface="Trebuchet MS"/>
            </a:endParaRPr>
          </a:p>
          <a:p>
            <a:pPr marL="756285">
              <a:lnSpc>
                <a:spcPts val="1710"/>
              </a:lnSpc>
            </a:pP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    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staff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who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do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not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provide 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direct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services, facility or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office </a:t>
            </a:r>
            <a:r>
              <a:rPr lang="en-US"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</a:p>
          <a:p>
            <a:pPr marL="756285">
              <a:lnSpc>
                <a:spcPts val="1710"/>
              </a:lnSpc>
            </a:pPr>
            <a:r>
              <a:rPr lang="en-US"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     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costs, repair/maintenance, training, taxes, interest,  and </a:t>
            </a:r>
            <a:r>
              <a:rPr lang="en-US"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 </a:t>
            </a:r>
          </a:p>
          <a:p>
            <a:pPr marL="756285">
              <a:lnSpc>
                <a:spcPts val="1710"/>
              </a:lnSpc>
            </a:pPr>
            <a:r>
              <a:rPr lang="en-US"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     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depreciation.</a:t>
            </a:r>
            <a:endParaRPr sz="2400" dirty="0">
              <a:latin typeface="Calibri" panose="020F0502020204030204" pitchFamily="34" charset="0"/>
              <a:cs typeface="Trebuchet MS"/>
            </a:endParaRPr>
          </a:p>
          <a:p>
            <a:pPr marL="12700" algn="just">
              <a:lnSpc>
                <a:spcPts val="1939"/>
              </a:lnSpc>
              <a:spcBef>
                <a:spcPts val="760"/>
              </a:spcBef>
            </a:pPr>
            <a:r>
              <a:rPr sz="2400" spc="-1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Regional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Centers are required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to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use “median rates” </a:t>
            </a:r>
            <a:r>
              <a:rPr sz="2400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as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the upper limit</a:t>
            </a:r>
            <a:r>
              <a:rPr sz="2400" spc="21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in</a:t>
            </a:r>
            <a:r>
              <a:rPr lang="en-US" sz="2400" dirty="0">
                <a:latin typeface="Calibri" panose="020F0502020204030204" pitchFamily="34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libri" panose="020F0502020204030204" pitchFamily="34" charset="0"/>
                <a:cs typeface="Trebuchet MS"/>
              </a:rPr>
              <a:t>negotiations.</a:t>
            </a:r>
            <a:endParaRPr sz="2400" dirty="0">
              <a:latin typeface="Calibri" panose="020F0502020204030204" pitchFamily="34" charset="0"/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Trebuchet MS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Calibri" panose="020F0502020204030204" pitchFamily="34" charset="0"/>
                <a:cs typeface="Trebuchet MS"/>
              </a:rPr>
              <a:t>( please see the median rates)</a:t>
            </a:r>
          </a:p>
          <a:p>
            <a:pPr>
              <a:lnSpc>
                <a:spcPct val="100000"/>
              </a:lnSpc>
            </a:pPr>
            <a:endParaRPr lang="en-US"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84809"/>
            <a:ext cx="762660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Schedule </a:t>
            </a:r>
            <a:r>
              <a:rPr dirty="0"/>
              <a:t>of Maximum</a:t>
            </a:r>
            <a:r>
              <a:rPr spc="-260" dirty="0"/>
              <a:t> </a:t>
            </a:r>
            <a:r>
              <a:rPr spc="-5" dirty="0"/>
              <a:t>Allowances</a:t>
            </a:r>
            <a:r>
              <a:rPr lang="en-US" spc="-5" dirty="0"/>
              <a:t> 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138236"/>
            <a:ext cx="9677399" cy="16825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Commonly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referred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to as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“SMA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Rates” are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rates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used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lang="en-US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services</a:t>
            </a:r>
            <a:r>
              <a:rPr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lang="en-US" dirty="0">
                <a:latin typeface="Trebuchet MS"/>
                <a:cs typeface="Trebuchet MS"/>
              </a:rPr>
              <a:t>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are established </a:t>
            </a:r>
            <a:endParaRPr lang="en-US" spc="-5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404040"/>
                </a:solidFill>
                <a:latin typeface="Trebuchet MS"/>
                <a:cs typeface="Trebuchet MS"/>
              </a:rPr>
              <a:t>     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by Medi-Cal and provide the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sam</a:t>
            </a:r>
            <a:r>
              <a:rPr lang="en-US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service.</a:t>
            </a:r>
            <a:endParaRPr dirty="0"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994"/>
              </a:spcBef>
            </a:pPr>
            <a:r>
              <a:rPr spc="350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If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a service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is also provided </a:t>
            </a:r>
            <a:r>
              <a:rPr spc="-10" dirty="0">
                <a:solidFill>
                  <a:srgbClr val="404040"/>
                </a:solidFill>
                <a:latin typeface="Trebuchet MS"/>
                <a:cs typeface="Trebuchet MS"/>
              </a:rPr>
              <a:t>under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the Medi-Cal program, then </a:t>
            </a:r>
            <a:r>
              <a:rPr spc="-15" dirty="0">
                <a:solidFill>
                  <a:srgbClr val="404040"/>
                </a:solidFill>
                <a:latin typeface="Trebuchet MS"/>
                <a:cs typeface="Trebuchet MS"/>
              </a:rPr>
              <a:t>regional 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center may provide no more than the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rate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established by Medi-Cal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for  </a:t>
            </a:r>
            <a:r>
              <a:rPr spc="-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dirty="0">
                <a:solidFill>
                  <a:srgbClr val="404040"/>
                </a:solidFill>
                <a:latin typeface="Trebuchet MS"/>
                <a:cs typeface="Trebuchet MS"/>
              </a:rPr>
              <a:t>same service</a:t>
            </a:r>
            <a:endParaRPr lang="en-US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994"/>
              </a:spcBef>
            </a:pPr>
            <a:r>
              <a:rPr lang="en-US" dirty="0">
                <a:solidFill>
                  <a:srgbClr val="404040"/>
                </a:solidFill>
                <a:latin typeface="Trebuchet MS"/>
                <a:hlinkClick r:id="rId2"/>
              </a:rPr>
              <a:t>     	Medi-Cal :  </a:t>
            </a:r>
            <a:r>
              <a:rPr lang="en-US" dirty="0">
                <a:hlinkClick r:id="rId2"/>
              </a:rPr>
              <a:t>https://files.medi-cal.ca.gov/Rates/RatesHome.aspx</a:t>
            </a:r>
            <a:r>
              <a:rPr lang="en-US" dirty="0"/>
              <a:t>  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37891" y="3023168"/>
            <a:ext cx="7324343" cy="3558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47F01-5D7A-4BD9-9566-9BCF3A47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5753D-C960-46C3-ABBE-045F7E83F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990" y="1905000"/>
            <a:ext cx="10358120" cy="3662541"/>
          </a:xfrm>
        </p:spPr>
        <p:txBody>
          <a:bodyPr/>
          <a:lstStyle/>
          <a:p>
            <a:r>
              <a:rPr lang="en-US" sz="2800" b="1" dirty="0"/>
              <a:t>Supported Employment Programs</a:t>
            </a:r>
            <a:r>
              <a:rPr lang="en-US" dirty="0"/>
              <a:t> – </a:t>
            </a:r>
          </a:p>
          <a:p>
            <a:r>
              <a:rPr lang="en-US" sz="2400" dirty="0"/>
              <a:t>these rates are reflected in Welfare and Institutions Code 4860 (a) and (b)</a:t>
            </a:r>
          </a:p>
          <a:p>
            <a:r>
              <a:rPr lang="en-US" sz="2400" dirty="0"/>
              <a:t>(effective 1 /1/2020)</a:t>
            </a:r>
          </a:p>
          <a:p>
            <a:endParaRPr lang="en-US" sz="2400" dirty="0"/>
          </a:p>
          <a:p>
            <a:r>
              <a:rPr lang="en-US" sz="2400" dirty="0"/>
              <a:t>Supported Employment Group -  Service code 950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the hourly rate shall be $39.57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Supported Employment Individual  - Service Code 952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hourly rate shall be $39.35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9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4264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T</a:t>
            </a:r>
            <a:r>
              <a:rPr spc="-5" dirty="0"/>
              <a:t>ips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676400"/>
            <a:ext cx="8296909" cy="37728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2400" spc="-5" dirty="0">
                <a:latin typeface="Trebuchet MS"/>
                <a:cs typeface="Trebuchet MS"/>
              </a:rPr>
              <a:t>Use the resources outlined in the presentation to help </a:t>
            </a:r>
            <a:r>
              <a:rPr sz="2400" dirty="0">
                <a:latin typeface="Trebuchet MS"/>
                <a:cs typeface="Trebuchet MS"/>
              </a:rPr>
              <a:t>guide </a:t>
            </a:r>
            <a:r>
              <a:rPr sz="2400" spc="-10" dirty="0">
                <a:latin typeface="Trebuchet MS"/>
                <a:cs typeface="Trebuchet MS"/>
              </a:rPr>
              <a:t>negotiations  </a:t>
            </a:r>
            <a:r>
              <a:rPr sz="2400" spc="-5" dirty="0">
                <a:latin typeface="Trebuchet MS"/>
                <a:cs typeface="Trebuchet MS"/>
              </a:rPr>
              <a:t>when negotiating rate of pay for </a:t>
            </a:r>
            <a:r>
              <a:rPr sz="2400" dirty="0">
                <a:latin typeface="Trebuchet MS"/>
                <a:cs typeface="Trebuchet MS"/>
              </a:rPr>
              <a:t>staff </a:t>
            </a:r>
            <a:r>
              <a:rPr sz="2400" spc="-5" dirty="0">
                <a:latin typeface="Trebuchet MS"/>
                <a:cs typeface="Trebuchet MS"/>
              </a:rPr>
              <a:t>under the </a:t>
            </a:r>
            <a:r>
              <a:rPr sz="2400" dirty="0">
                <a:latin typeface="Trebuchet MS"/>
                <a:cs typeface="Trebuchet MS"/>
              </a:rPr>
              <a:t>Self </a:t>
            </a:r>
            <a:r>
              <a:rPr sz="2400" spc="-5" dirty="0">
                <a:latin typeface="Trebuchet MS"/>
                <a:cs typeface="Trebuchet MS"/>
              </a:rPr>
              <a:t>Determination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15" dirty="0">
                <a:latin typeface="Trebuchet MS"/>
                <a:cs typeface="Trebuchet MS"/>
              </a:rPr>
              <a:t>Program.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71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2400" dirty="0">
                <a:latin typeface="Trebuchet MS"/>
                <a:cs typeface="Trebuchet MS"/>
              </a:rPr>
              <a:t>Be </a:t>
            </a:r>
            <a:r>
              <a:rPr sz="2400" spc="-5" dirty="0">
                <a:latin typeface="Trebuchet MS"/>
                <a:cs typeface="Trebuchet MS"/>
              </a:rPr>
              <a:t>mindful </a:t>
            </a:r>
            <a:r>
              <a:rPr sz="2400" spc="-10" dirty="0">
                <a:latin typeface="Trebuchet MS"/>
                <a:cs typeface="Trebuchet MS"/>
              </a:rPr>
              <a:t>of </a:t>
            </a:r>
            <a:r>
              <a:rPr sz="2400" spc="-5" dirty="0">
                <a:latin typeface="Trebuchet MS"/>
                <a:cs typeface="Trebuchet MS"/>
              </a:rPr>
              <a:t>the </a:t>
            </a:r>
            <a:r>
              <a:rPr sz="2400" dirty="0">
                <a:latin typeface="Trebuchet MS"/>
                <a:cs typeface="Trebuchet MS"/>
              </a:rPr>
              <a:t>budget </a:t>
            </a:r>
            <a:r>
              <a:rPr sz="2400" spc="-5" dirty="0">
                <a:latin typeface="Trebuchet MS"/>
                <a:cs typeface="Trebuchet MS"/>
              </a:rPr>
              <a:t>and be </a:t>
            </a:r>
            <a:r>
              <a:rPr sz="2400" dirty="0">
                <a:latin typeface="Trebuchet MS"/>
                <a:cs typeface="Trebuchet MS"/>
              </a:rPr>
              <a:t>sure </a:t>
            </a:r>
            <a:r>
              <a:rPr sz="2400" spc="-5" dirty="0">
                <a:latin typeface="Trebuchet MS"/>
                <a:cs typeface="Trebuchet MS"/>
              </a:rPr>
              <a:t>to project costs </a:t>
            </a:r>
            <a:r>
              <a:rPr sz="2400" spc="-10" dirty="0">
                <a:latin typeface="Trebuchet MS"/>
                <a:cs typeface="Trebuchet MS"/>
              </a:rPr>
              <a:t>for </a:t>
            </a:r>
            <a:r>
              <a:rPr sz="2400" spc="-5" dirty="0">
                <a:latin typeface="Trebuchet MS"/>
                <a:cs typeface="Trebuchet MS"/>
              </a:rPr>
              <a:t>the entire</a:t>
            </a:r>
            <a:r>
              <a:rPr sz="2400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year.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 dirty="0">
              <a:latin typeface="Trebuchet MS"/>
              <a:cs typeface="Trebuchet MS"/>
            </a:endParaRPr>
          </a:p>
          <a:p>
            <a:pPr marL="355600" marR="1010285" indent="-342900">
              <a:lnSpc>
                <a:spcPct val="100000"/>
              </a:lnSpc>
              <a:spcBef>
                <a:spcPts val="1730"/>
              </a:spcBef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2400" dirty="0">
                <a:latin typeface="Trebuchet MS"/>
                <a:cs typeface="Trebuchet MS"/>
              </a:rPr>
              <a:t>Be </a:t>
            </a:r>
            <a:r>
              <a:rPr sz="2400" spc="-5" dirty="0">
                <a:latin typeface="Trebuchet MS"/>
                <a:cs typeface="Trebuchet MS"/>
              </a:rPr>
              <a:t>mindful </a:t>
            </a:r>
            <a:r>
              <a:rPr sz="2400" spc="-10" dirty="0">
                <a:latin typeface="Trebuchet MS"/>
                <a:cs typeface="Trebuchet MS"/>
              </a:rPr>
              <a:t>of </a:t>
            </a:r>
            <a:r>
              <a:rPr sz="2400" spc="-5" dirty="0">
                <a:latin typeface="Trebuchet MS"/>
                <a:cs typeface="Trebuchet MS"/>
              </a:rPr>
              <a:t>the minimum wage for the area, both State and </a:t>
            </a:r>
            <a:r>
              <a:rPr sz="2400" spc="-10" dirty="0">
                <a:latin typeface="Trebuchet MS"/>
                <a:cs typeface="Trebuchet MS"/>
              </a:rPr>
              <a:t>local  </a:t>
            </a:r>
            <a:r>
              <a:rPr sz="2400" spc="-5" dirty="0">
                <a:latin typeface="Trebuchet MS"/>
                <a:cs typeface="Trebuchet MS"/>
              </a:rPr>
              <a:t>ordinances.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62579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Important </a:t>
            </a:r>
            <a:r>
              <a:rPr spc="-20" dirty="0"/>
              <a:t>Resources </a:t>
            </a:r>
            <a:r>
              <a:rPr dirty="0"/>
              <a:t>and</a:t>
            </a:r>
            <a:r>
              <a:rPr spc="-90" dirty="0"/>
              <a:t> </a:t>
            </a:r>
            <a:r>
              <a:rPr spc="-5" dirty="0"/>
              <a:t>Links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2520" y="1447800"/>
            <a:ext cx="6101715" cy="43601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55600" algn="l"/>
              </a:tabLst>
            </a:pPr>
            <a:r>
              <a:rPr sz="1600" b="1" spc="-5" dirty="0">
                <a:solidFill>
                  <a:srgbClr val="404040"/>
                </a:solidFill>
                <a:cs typeface="Trebuchet MS"/>
              </a:rPr>
              <a:t>DDS Rate </a:t>
            </a:r>
            <a:r>
              <a:rPr sz="1600" b="1" spc="-20" dirty="0">
                <a:solidFill>
                  <a:srgbClr val="404040"/>
                </a:solidFill>
                <a:cs typeface="Trebuchet MS"/>
              </a:rPr>
              <a:t>Process </a:t>
            </a:r>
            <a:r>
              <a:rPr sz="1600" b="1" spc="-5" dirty="0">
                <a:solidFill>
                  <a:srgbClr val="404040"/>
                </a:solidFill>
                <a:cs typeface="Trebuchet MS"/>
              </a:rPr>
              <a:t>Overview:</a:t>
            </a:r>
            <a:r>
              <a:rPr lang="en-US" sz="1600" b="1" spc="-5" dirty="0">
                <a:solidFill>
                  <a:srgbClr val="404040"/>
                </a:solidFill>
                <a:cs typeface="Trebuchet MS"/>
              </a:rPr>
              <a:t>   </a:t>
            </a:r>
            <a:r>
              <a:rPr lang="en-US" sz="1600" b="1" dirty="0">
                <a:hlinkClick r:id="rId2"/>
              </a:rPr>
              <a:t>https://www.dds.ca.gov/rc/vendor-provider/vendorization-process/vendor-rates/</a:t>
            </a:r>
            <a:endParaRPr lang="en-US" sz="1600" b="1" dirty="0"/>
          </a:p>
          <a:p>
            <a:pPr>
              <a:lnSpc>
                <a:spcPct val="100000"/>
              </a:lnSpc>
            </a:pPr>
            <a:endParaRPr sz="1600" b="1" dirty="0">
              <a:cs typeface="Trebuchet MS"/>
            </a:endParaRPr>
          </a:p>
          <a:p>
            <a:pPr marL="12700">
              <a:spcBef>
                <a:spcPts val="1714"/>
              </a:spcBef>
              <a:tabLst>
                <a:tab pos="355600" algn="l"/>
              </a:tabLst>
            </a:pPr>
            <a:r>
              <a:rPr sz="1600" b="1" spc="-5" dirty="0">
                <a:solidFill>
                  <a:srgbClr val="404040"/>
                </a:solidFill>
                <a:cs typeface="Trebuchet MS"/>
              </a:rPr>
              <a:t>Rates </a:t>
            </a:r>
            <a:r>
              <a:rPr sz="1600" b="1" dirty="0">
                <a:solidFill>
                  <a:srgbClr val="404040"/>
                </a:solidFill>
                <a:cs typeface="Trebuchet MS"/>
              </a:rPr>
              <a:t>set by </a:t>
            </a:r>
            <a:r>
              <a:rPr sz="1600" b="1" spc="-5" dirty="0">
                <a:solidFill>
                  <a:srgbClr val="404040"/>
                </a:solidFill>
                <a:cs typeface="Trebuchet MS"/>
              </a:rPr>
              <a:t>DDS: </a:t>
            </a:r>
            <a:r>
              <a:rPr lang="en-US" sz="1600" b="1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cs typeface="Trebuchet MS"/>
              </a:rPr>
              <a:t> </a:t>
            </a:r>
            <a:r>
              <a:rPr lang="en-US" sz="1600" b="1" dirty="0">
                <a:hlinkClick r:id="rId2"/>
              </a:rPr>
              <a:t>https://www.dds.ca.gov/rc/vendor-provider/vendorization-process/vendor-rates/</a:t>
            </a:r>
            <a:endParaRPr lang="en-US" sz="1600" b="1" dirty="0"/>
          </a:p>
          <a:p>
            <a:pPr>
              <a:lnSpc>
                <a:spcPct val="100000"/>
              </a:lnSpc>
            </a:pPr>
            <a:endParaRPr sz="1600" b="1" dirty="0"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730"/>
              </a:spcBef>
              <a:tabLst>
                <a:tab pos="355600" algn="l"/>
              </a:tabLst>
            </a:pPr>
            <a:r>
              <a:rPr sz="1600" b="1" dirty="0">
                <a:solidFill>
                  <a:srgbClr val="404040"/>
                </a:solidFill>
                <a:cs typeface="Trebuchet MS"/>
              </a:rPr>
              <a:t>Schedule </a:t>
            </a:r>
            <a:r>
              <a:rPr sz="1600" b="1" spc="-5" dirty="0">
                <a:solidFill>
                  <a:srgbClr val="404040"/>
                </a:solidFill>
                <a:cs typeface="Trebuchet MS"/>
              </a:rPr>
              <a:t>of Maximum Allowances </a:t>
            </a:r>
            <a:r>
              <a:rPr sz="1600" b="1" spc="-10" dirty="0">
                <a:solidFill>
                  <a:srgbClr val="404040"/>
                </a:solidFill>
                <a:cs typeface="Trebuchet MS"/>
              </a:rPr>
              <a:t>(SMA</a:t>
            </a:r>
            <a:r>
              <a:rPr lang="en-US" sz="1600" b="1" spc="-10" dirty="0">
                <a:solidFill>
                  <a:srgbClr val="404040"/>
                </a:solidFill>
                <a:cs typeface="Trebuchet MS"/>
              </a:rPr>
              <a:t>)</a:t>
            </a:r>
            <a:r>
              <a:rPr lang="en-US" sz="1600" b="1" dirty="0">
                <a:solidFill>
                  <a:srgbClr val="404040"/>
                </a:solidFill>
                <a:hlinkClick r:id="rId3"/>
              </a:rPr>
              <a:t> </a:t>
            </a:r>
            <a:r>
              <a:rPr lang="en-US" sz="1600" b="1" dirty="0">
                <a:hlinkClick r:id="rId3"/>
              </a:rPr>
              <a:t>https://files.medi-cal.ca.gov/Rates/RatesHome.aspx</a:t>
            </a:r>
            <a:r>
              <a:rPr lang="en-US" sz="1600" b="1" dirty="0"/>
              <a:t> </a:t>
            </a:r>
          </a:p>
          <a:p>
            <a:pPr marL="12700">
              <a:lnSpc>
                <a:spcPct val="100000"/>
              </a:lnSpc>
              <a:spcBef>
                <a:spcPts val="1725"/>
              </a:spcBef>
              <a:tabLst>
                <a:tab pos="355600" algn="l"/>
              </a:tabLst>
            </a:pPr>
            <a:r>
              <a:rPr sz="1600" b="1" spc="-5" dirty="0">
                <a:solidFill>
                  <a:srgbClr val="404040"/>
                </a:solidFill>
                <a:cs typeface="Trebuchet MS"/>
              </a:rPr>
              <a:t>Supported Employment Rates:</a:t>
            </a:r>
            <a:r>
              <a:rPr lang="en-US" sz="1600" b="1" spc="-5" dirty="0">
                <a:solidFill>
                  <a:srgbClr val="404040"/>
                </a:solidFill>
                <a:cs typeface="Trebuchet MS"/>
              </a:rPr>
              <a:t>  </a:t>
            </a:r>
            <a:r>
              <a:rPr sz="1600" b="1" spc="-5" dirty="0">
                <a:solidFill>
                  <a:srgbClr val="404040"/>
                </a:solidFill>
                <a:cs typeface="Trebuchet MS"/>
              </a:rPr>
              <a:t> </a:t>
            </a:r>
            <a:r>
              <a:rPr sz="1600" b="1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cs typeface="Trebuchet MS"/>
                <a:hlinkClick r:id="rId4"/>
              </a:rPr>
              <a:t>WIC </a:t>
            </a:r>
            <a:r>
              <a:rPr sz="1600" b="1" u="heavy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cs typeface="Trebuchet MS"/>
                <a:hlinkClick r:id="rId4"/>
              </a:rPr>
              <a:t>§ 4860</a:t>
            </a:r>
            <a:r>
              <a:rPr lang="en-US" sz="1600" b="1" u="heavy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cs typeface="Trebuchet MS"/>
              </a:rPr>
              <a:t> </a:t>
            </a:r>
            <a:r>
              <a:rPr lang="en-US" sz="1600" b="1" u="heavy" dirty="0">
                <a:solidFill>
                  <a:srgbClr val="0033CC"/>
                </a:solidFill>
                <a:uFill>
                  <a:solidFill>
                    <a:srgbClr val="99C93B"/>
                  </a:solidFill>
                </a:uFill>
                <a:cs typeface="Trebuchet MS"/>
              </a:rPr>
              <a:t>https://www.dds.ca.gov/rc/vendor-provider/vendorization-process/vendor-rates/</a:t>
            </a:r>
            <a:endParaRPr sz="1600" b="1" dirty="0">
              <a:solidFill>
                <a:srgbClr val="0033CC"/>
              </a:solidFill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1600" dirty="0"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1600" dirty="0">
              <a:cs typeface="Trebuchet MS"/>
            </a:endParaRPr>
          </a:p>
          <a:p>
            <a:pPr>
              <a:lnSpc>
                <a:spcPct val="100000"/>
              </a:lnSpc>
            </a:pPr>
            <a:endParaRPr lang="en-US" sz="1600" dirty="0">
              <a:cs typeface="Trebuchet MS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cs typeface="Trebuchet MS"/>
              </a:rPr>
              <a:t>Updated September 2021</a:t>
            </a:r>
            <a:endParaRPr sz="1600" dirty="0"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6702" y="3779342"/>
            <a:ext cx="3256279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404040"/>
                </a:solidFill>
                <a:latin typeface="Trebuchet MS"/>
                <a:cs typeface="Trebuchet MS"/>
              </a:rPr>
              <a:t>Questions?</a:t>
            </a:r>
            <a:endParaRPr sz="5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581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 Theme</vt:lpstr>
      <vt:lpstr>Rates and Self  Determination</vt:lpstr>
      <vt:lpstr>Rate Determination</vt:lpstr>
      <vt:lpstr>DDS Set Rates</vt:lpstr>
      <vt:lpstr>Negotiated Rates</vt:lpstr>
      <vt:lpstr>Schedule of Maximum Allowances </vt:lpstr>
      <vt:lpstr>Other Rates</vt:lpstr>
      <vt:lpstr>Tips</vt:lpstr>
      <vt:lpstr>Important Resources and Links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Rates and Self Determination</dc:title>
  <dc:creator>Christian, Aaron</dc:creator>
  <cp:lastModifiedBy>Galarza, Lucina</cp:lastModifiedBy>
  <cp:revision>8</cp:revision>
  <dcterms:created xsi:type="dcterms:W3CDTF">2021-08-25T15:56:43Z</dcterms:created>
  <dcterms:modified xsi:type="dcterms:W3CDTF">2021-10-22T16:59:28Z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2019-08-29T00:00:00Z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2021-08-25T00:00:00Z</vt:filetime>
  </property>
</Properties>
</file>